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4"/>
  </p:notesMasterIdLst>
  <p:sldIdLst>
    <p:sldId id="274" r:id="rId5"/>
    <p:sldId id="275" r:id="rId6"/>
    <p:sldId id="276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60" r:id="rId21"/>
    <p:sldId id="272" r:id="rId22"/>
    <p:sldId id="273" r:id="rId23"/>
  </p:sldIdLst>
  <p:sldSz cx="12192000" cy="6858000"/>
  <p:notesSz cx="7559675" cy="106918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t-E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t-E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t-E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F3DCF2A-2CED-4130-98D7-9A356A5AD1C2}" type="slidenum">
              <a:rPr lang="et-E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t-E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F3DCF2A-2CED-4130-98D7-9A356A5AD1C2}" type="slidenum">
              <a:rPr lang="et-EE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t-E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13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t-E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F21B311-ADA6-490B-B49A-B52F5941CB38}" type="slidenum">
              <a:rPr lang="et-E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914120" y="395964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41324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91412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5629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52117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2117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5629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19141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91412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41324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1914120" y="395964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914120" y="395964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41324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91412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5629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2117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52117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5629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19141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91412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41324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1914120" y="395964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914120" y="395964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41324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191412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5629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2117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2117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35629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19141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191412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41324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1914120" y="395964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1914120" y="395964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41324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191412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5629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211720" y="152388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52117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body"/>
          </p:nvPr>
        </p:nvSpPr>
        <p:spPr>
          <a:xfrm>
            <a:off x="35629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8" name="PlaceHolder 7"/>
          <p:cNvSpPr>
            <a:spLocks noGrp="1"/>
          </p:cNvSpPr>
          <p:nvPr>
            <p:ph type="body"/>
          </p:nvPr>
        </p:nvSpPr>
        <p:spPr>
          <a:xfrm>
            <a:off x="1914120" y="3959640"/>
            <a:ext cx="15699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91412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466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413240" y="395964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413240" y="1523880"/>
            <a:ext cx="237960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914120" y="3959640"/>
            <a:ext cx="4876560" cy="222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 hidden="1"/>
          <p:cNvSpPr/>
          <p:nvPr/>
        </p:nvSpPr>
        <p:spPr>
          <a:xfrm>
            <a:off x="-1087920" y="-815760"/>
            <a:ext cx="218484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2" hidden="1"/>
          <p:cNvSpPr/>
          <p:nvPr/>
        </p:nvSpPr>
        <p:spPr>
          <a:xfrm>
            <a:off x="225000" y="21240"/>
            <a:ext cx="226908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 rot="2315400">
            <a:off x="243720" y="1054800"/>
            <a:ext cx="150048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1350360" y="0"/>
            <a:ext cx="1084104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1353240" y="0"/>
            <a:ext cx="972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353240" y="0"/>
            <a:ext cx="1083816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D98F4A1-3390-4332-BA40-1260ECE421D1}" type="datetime">
              <a:rPr lang="et-EE" sz="1200" b="0" strike="noStrike" spc="-1">
                <a:solidFill>
                  <a:srgbClr val="97BD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16.05.2018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B593FDAB-79E8-4683-8542-E751088463EB}" type="slidenum">
              <a:rPr lang="et-EE" sz="1200" b="0" strike="noStrike" spc="-1">
                <a:solidFill>
                  <a:srgbClr val="97BD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‹#›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1353240" y="0"/>
            <a:ext cx="972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the title text format</a:t>
            </a: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1087920" y="-815760"/>
            <a:ext cx="218484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225000" y="21240"/>
            <a:ext cx="226908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 rot="2315400">
            <a:off x="243720" y="1054800"/>
            <a:ext cx="150048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1350360" y="0"/>
            <a:ext cx="1084104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1353240" y="0"/>
            <a:ext cx="972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1910160" y="360000"/>
            <a:ext cx="9875160" cy="1471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t-EE" sz="4300" b="0" strike="noStrike" spc="-1">
                <a:solidFill>
                  <a:srgbClr val="00637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Master title style</a:t>
            </a:r>
            <a:endParaRPr lang="et-EE" sz="4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dt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E29037-A55F-4852-B007-94A684E9906D}" type="datetime">
              <a:rPr lang="et-EE" sz="1200" b="0" strike="noStrike" spc="-1">
                <a:solidFill>
                  <a:srgbClr val="97BD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16.05.2018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ftr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9"/>
          <p:cNvSpPr>
            <a:spLocks noGrp="1"/>
          </p:cNvSpPr>
          <p:nvPr>
            <p:ph type="sldNum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FEEC3818-912A-40EC-95DE-3457D858ED65}" type="slidenum">
              <a:rPr lang="et-EE" sz="1200" b="0" strike="noStrike" spc="-1">
                <a:solidFill>
                  <a:srgbClr val="97BD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‹#›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CustomShape 10"/>
          <p:cNvSpPr/>
          <p:nvPr/>
        </p:nvSpPr>
        <p:spPr>
          <a:xfrm>
            <a:off x="1228680" y="1413720"/>
            <a:ext cx="280080" cy="209880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CustomShape 11"/>
          <p:cNvSpPr/>
          <p:nvPr/>
        </p:nvSpPr>
        <p:spPr>
          <a:xfrm>
            <a:off x="1542960" y="1344960"/>
            <a:ext cx="84960" cy="6372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-1087920" y="-815760"/>
            <a:ext cx="218484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225000" y="21240"/>
            <a:ext cx="226908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 rot="2315400">
            <a:off x="243720" y="1054800"/>
            <a:ext cx="150048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1350360" y="0"/>
            <a:ext cx="1084104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CustomShape 5"/>
          <p:cNvSpPr/>
          <p:nvPr/>
        </p:nvSpPr>
        <p:spPr>
          <a:xfrm>
            <a:off x="1353240" y="0"/>
            <a:ext cx="972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PlaceHolder 6"/>
          <p:cNvSpPr>
            <a:spLocks noGrp="1"/>
          </p:cNvSpPr>
          <p:nvPr>
            <p:ph type="title"/>
          </p:nvPr>
        </p:nvSpPr>
        <p:spPr>
          <a:xfrm>
            <a:off x="1914120" y="274680"/>
            <a:ext cx="999720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300" b="0" strike="noStrike" spc="-1">
                <a:solidFill>
                  <a:srgbClr val="00637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Master title style</a:t>
            </a:r>
            <a:endParaRPr lang="et-EE" sz="4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1914120" y="1447920"/>
            <a:ext cx="9997200" cy="48002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0F6FC6"/>
              </a:buClr>
              <a:buSzPct val="80000"/>
              <a:buFont typeface="Wingdings 2" charset="2"/>
              <a:buChar char=""/>
            </a:pPr>
            <a:r>
              <a:rPr lang="et-E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Master text styles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0F6FC6"/>
              </a:buClr>
              <a:buFont typeface="Verdana"/>
              <a:buChar char="◦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Second level</a:t>
            </a:r>
          </a:p>
          <a:p>
            <a:pPr marL="887040" lvl="2" indent="-228240">
              <a:lnSpc>
                <a:spcPct val="100000"/>
              </a:lnSpc>
              <a:spcBef>
                <a:spcPts val="479"/>
              </a:spcBef>
              <a:buClr>
                <a:srgbClr val="009DD9"/>
              </a:buClr>
              <a:buFont typeface="Wingdings 2" charset="2"/>
              <a:buChar char="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Third level</a:t>
            </a:r>
          </a:p>
          <a:p>
            <a:pPr marL="1097280" lvl="3" indent="-17352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Font typeface="Wingdings 2" charset="2"/>
              <a:buChar char="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Fourth level</a:t>
            </a:r>
          </a:p>
          <a:p>
            <a:pPr marL="1298520" lvl="4" indent="-18252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Font typeface="Wingdings 2" charset="2"/>
              <a:buChar char="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Fifth level</a:t>
            </a:r>
          </a:p>
        </p:txBody>
      </p:sp>
      <p:sp>
        <p:nvSpPr>
          <p:cNvPr id="103" name="PlaceHolder 8"/>
          <p:cNvSpPr>
            <a:spLocks noGrp="1"/>
          </p:cNvSpPr>
          <p:nvPr>
            <p:ph type="dt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46CEB12-2000-47A1-92F3-65494AEA8BB6}" type="datetime">
              <a:rPr lang="et-EE" sz="1200" b="0" strike="noStrike" spc="-1">
                <a:solidFill>
                  <a:srgbClr val="97BD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16.05.2018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4" name="PlaceHolder 9"/>
          <p:cNvSpPr>
            <a:spLocks noGrp="1"/>
          </p:cNvSpPr>
          <p:nvPr>
            <p:ph type="ftr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PlaceHolder 10"/>
          <p:cNvSpPr>
            <a:spLocks noGrp="1"/>
          </p:cNvSpPr>
          <p:nvPr>
            <p:ph type="sldNum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67D2A5E6-8256-4CAB-BE00-7A74F5F6248F}" type="slidenum">
              <a:rPr lang="et-EE" sz="1200" b="0" strike="noStrike" spc="-1">
                <a:solidFill>
                  <a:srgbClr val="97BD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‹#›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-1087920" y="-815760"/>
            <a:ext cx="218484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225000" y="21240"/>
            <a:ext cx="226908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4" name="CustomShape 3"/>
          <p:cNvSpPr/>
          <p:nvPr/>
        </p:nvSpPr>
        <p:spPr>
          <a:xfrm rot="2315400">
            <a:off x="243720" y="1054800"/>
            <a:ext cx="150048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5" name="CustomShape 4"/>
          <p:cNvSpPr/>
          <p:nvPr/>
        </p:nvSpPr>
        <p:spPr>
          <a:xfrm>
            <a:off x="1350360" y="0"/>
            <a:ext cx="1084104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6" name="CustomShape 5"/>
          <p:cNvSpPr/>
          <p:nvPr/>
        </p:nvSpPr>
        <p:spPr>
          <a:xfrm>
            <a:off x="1353240" y="0"/>
            <a:ext cx="972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7" name="PlaceHolder 6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300" b="0" strike="noStrike" spc="-1">
                <a:solidFill>
                  <a:srgbClr val="00637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Master title style</a:t>
            </a:r>
            <a:endParaRPr lang="et-EE" sz="4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48" name="PlaceHolder 7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0F6FC6"/>
              </a:buClr>
              <a:buSzPct val="80000"/>
              <a:buFont typeface="Wingdings 2" charset="2"/>
              <a:buChar char="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Master text styles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0F6FC6"/>
              </a:buClr>
              <a:buFont typeface="Verdana"/>
              <a:buChar char="◦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Second level</a:t>
            </a:r>
          </a:p>
          <a:p>
            <a:pPr marL="887040" lvl="2" indent="-22824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Font typeface="Wingdings 2" charset="2"/>
              <a:buChar char="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Third level</a:t>
            </a:r>
          </a:p>
          <a:p>
            <a:pPr marL="1097280" lvl="3" indent="-17352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Font typeface="Wingdings 2" charset="2"/>
              <a:buChar char=""/>
            </a:pPr>
            <a:r>
              <a:rPr lang="et-E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Fourth level</a:t>
            </a:r>
          </a:p>
          <a:p>
            <a:pPr marL="1298520" lvl="4" indent="-18252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Font typeface="Wingdings 2" charset="2"/>
              <a:buChar char=""/>
            </a:pPr>
            <a:r>
              <a:rPr lang="et-E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Fifth level</a:t>
            </a:r>
          </a:p>
        </p:txBody>
      </p:sp>
      <p:sp>
        <p:nvSpPr>
          <p:cNvPr id="149" name="PlaceHolder 8"/>
          <p:cNvSpPr>
            <a:spLocks noGrp="1"/>
          </p:cNvSpPr>
          <p:nvPr>
            <p:ph type="body"/>
          </p:nvPr>
        </p:nvSpPr>
        <p:spPr>
          <a:xfrm>
            <a:off x="7034760" y="1523880"/>
            <a:ext cx="4876560" cy="46630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0F6FC6"/>
              </a:buClr>
              <a:buSzPct val="80000"/>
              <a:buFont typeface="Wingdings 2" charset="2"/>
              <a:buChar char="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Click to edit Master text styles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0F6FC6"/>
              </a:buClr>
              <a:buFont typeface="Verdana"/>
              <a:buChar char="◦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Second level</a:t>
            </a:r>
          </a:p>
          <a:p>
            <a:pPr marL="887040" lvl="2" indent="-22824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Font typeface="Wingdings 2" charset="2"/>
              <a:buChar char=""/>
            </a:pPr>
            <a:r>
              <a:rPr lang="et-E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Third level</a:t>
            </a:r>
          </a:p>
          <a:p>
            <a:pPr marL="1097280" lvl="3" indent="-17352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Font typeface="Wingdings 2" charset="2"/>
              <a:buChar char=""/>
            </a:pPr>
            <a:r>
              <a:rPr lang="et-E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Fourth level</a:t>
            </a:r>
          </a:p>
          <a:p>
            <a:pPr marL="1298520" lvl="4" indent="-18252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Font typeface="Wingdings 2" charset="2"/>
              <a:buChar char=""/>
            </a:pPr>
            <a:r>
              <a:rPr lang="et-E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Fifth level</a:t>
            </a:r>
          </a:p>
        </p:txBody>
      </p:sp>
      <p:sp>
        <p:nvSpPr>
          <p:cNvPr id="150" name="PlaceHolder 9"/>
          <p:cNvSpPr>
            <a:spLocks noGrp="1"/>
          </p:cNvSpPr>
          <p:nvPr>
            <p:ph type="dt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2A726C0-218E-4C97-88AD-6B54E5B1363E}" type="datetime">
              <a:rPr lang="et-EE" sz="1200" b="0" strike="noStrike" spc="-1">
                <a:solidFill>
                  <a:srgbClr val="97BD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16.05.2018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10"/>
          <p:cNvSpPr>
            <a:spLocks noGrp="1"/>
          </p:cNvSpPr>
          <p:nvPr>
            <p:ph type="ftr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2" name="PlaceHolder 11"/>
          <p:cNvSpPr>
            <a:spLocks noGrp="1"/>
          </p:cNvSpPr>
          <p:nvPr>
            <p:ph type="sldNum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E4A07115-6B24-4B05-A523-3C3D6BEA3AB8}" type="slidenum">
              <a:rPr lang="et-EE" sz="1200" b="0" strike="noStrike" spc="-1">
                <a:solidFill>
                  <a:srgbClr val="97BDC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‹#›</a:t>
            </a:fld>
            <a:endParaRPr lang="et-EE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C89560C7-0FB0-4FB0-842F-A88E31899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36" y="1976437"/>
            <a:ext cx="103155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6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703520" y="365040"/>
            <a:ext cx="9648360" cy="13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 b="1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Teenuse peamised etapid </a:t>
            </a:r>
            <a:endParaRPr lang="et-E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t-E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(jaotage teenus üksteisele järgnevateks etappideks)</a:t>
            </a:r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559520" y="1484640"/>
            <a:ext cx="9960120" cy="51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>
              <a:lnSpc>
                <a:spcPct val="90000"/>
              </a:lnSpc>
              <a:spcBef>
                <a:spcPts val="1001"/>
              </a:spcBef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Teenuse loomine: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64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Vajaduste ja huvide kaardistamine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64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Pakutava teenuse kirjeldamine ja eelarve koostamine 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64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Rahastamise allikate leidmine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64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uumide kohandamine, inventari muretsemine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64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Töötajate leidmine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90000"/>
              </a:lnSpc>
              <a:spcBef>
                <a:spcPts val="1001"/>
              </a:spcBef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2. Teavitamine: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64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Klientide teavitamine (isiklik kontakt, hiljem naaberomavalitsuste kaudu uute klientide otsimine)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64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Kogukonna informeerimine (suuline isiklik kontakt, info koguduse ja valla kodulehel, infovoldikute jagamine nt perearsti ooteruumis jm)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90000"/>
              </a:lnSpc>
              <a:spcBef>
                <a:spcPts val="1001"/>
              </a:spcBef>
            </a:pPr>
            <a:r>
              <a:rPr lang="et-EE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Töötav päevakeskus (lepingud klientide ja rahastajatega olemas, kliendid saavad päevakeskuses teenuseid)</a:t>
            </a:r>
            <a:endParaRPr lang="et-EE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703520" y="365040"/>
            <a:ext cx="9648360" cy="13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 b="1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Teenuse rahastus</a:t>
            </a:r>
            <a:r>
              <a:rPr lang="et-EE" sz="4400" b="0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(eelarve)</a:t>
            </a:r>
            <a:endParaRPr lang="et-E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703520" y="1412640"/>
            <a:ext cx="9648360" cy="507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Projektitoetused (arendustegevusteks)</a:t>
            </a: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KOV (töötasuks ja kommunaalkuludeks)</a:t>
            </a: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Teenuse saajalt (omapanus toitlustuseks ja tegevuste materjalikuludeks)</a:t>
            </a: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</a:pPr>
            <a:r>
              <a:rPr lang="et-EE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Kulud </a:t>
            </a: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Püsikulud: töötasud hooldajale ja juhendajatele, üldkulud, vahendid võimete ja oskuste arendamiseks vajalikeke tegevusteks, toitlustamine, ruumide korrashoid ja pisiremont, transpordikulud.</a:t>
            </a: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Arendustegevuste projektid:</a:t>
            </a: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ruumide kohandamine päevakeskuse teenuse pakkumiseks </a:t>
            </a: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klientidele uute tegevuste loomine (nt. kasutades kogukonna eakate oskusi, motivatsiooniprogramm eakatele)</a:t>
            </a: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t-E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914120" y="274680"/>
            <a:ext cx="99972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300" b="0" strike="noStrike" spc="-1">
                <a:solidFill>
                  <a:srgbClr val="00637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Kulud</a:t>
            </a:r>
            <a:endParaRPr lang="et-EE" sz="4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graphicFrame>
        <p:nvGraphicFramePr>
          <p:cNvPr id="222" name="Table 2"/>
          <p:cNvGraphicFramePr/>
          <p:nvPr/>
        </p:nvGraphicFramePr>
        <p:xfrm>
          <a:off x="1919520" y="1845000"/>
          <a:ext cx="8127720" cy="3924000"/>
        </p:xfrm>
        <a:graphic>
          <a:graphicData uri="http://schemas.openxmlformats.org/drawingml/2006/table">
            <a:tbl>
              <a:tblPr/>
              <a:tblGrid>
                <a:gridCol w="27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4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kuus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aastas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Töötajad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2*800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20000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Ringijuhendajad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Toitlustamine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10 in*22 päeva *3=660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7920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Üldkulud 100m2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3000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Kulud tegevuste materjalideks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1200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Transport (majandamine)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1200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Teenuse arendamine 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5000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Ruumide kohandamine  (köök, küttesüsteem, inva wc,  pesemisruum.)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112000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KOKKU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150320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914120" y="274680"/>
            <a:ext cx="99972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300" b="0" strike="noStrike" spc="-1">
                <a:solidFill>
                  <a:srgbClr val="00637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Tulud</a:t>
            </a:r>
            <a:endParaRPr lang="et-EE" sz="4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graphicFrame>
        <p:nvGraphicFramePr>
          <p:cNvPr id="224" name="Table 2"/>
          <p:cNvGraphicFramePr/>
          <p:nvPr/>
        </p:nvGraphicFramePr>
        <p:xfrm>
          <a:off x="1775520" y="1412640"/>
          <a:ext cx="7848360" cy="3880440"/>
        </p:xfrm>
        <a:graphic>
          <a:graphicData uri="http://schemas.openxmlformats.org/drawingml/2006/table">
            <a:tbl>
              <a:tblPr/>
              <a:tblGrid>
                <a:gridCol w="42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76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Projektitoetused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112000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KOV (Töötasu)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20000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Inimeste oma panus (toitlustus, tegevuse materjalid)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7920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Korjandused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3000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Heategevusüritused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1000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Riikliku teenuse osutamine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6400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KOKKU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t-E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ill Sans MT"/>
                        </a:rPr>
                        <a:t>150320</a:t>
                      </a:r>
                      <a:endParaRPr lang="et-E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631520" y="476640"/>
            <a:ext cx="9648360" cy="56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endParaRPr lang="et-E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Päevakeskus on loodud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Juhendajad on leitud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Kliendid saavad teenust igapäevaselt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Rahastuseks on sõlmitud lepingud (projekt+ KOV)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Otsime võimalusi riiklike teenuste osutamiseks ja täiendavaid rahastuste saamiseks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TextShape 3"/>
          <p:cNvSpPr txBox="1"/>
          <p:nvPr/>
        </p:nvSpPr>
        <p:spPr>
          <a:xfrm>
            <a:off x="1910160" y="360000"/>
            <a:ext cx="9875160" cy="147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t-EE" sz="4400" b="1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Projekti eduindikaatorid (mõõdikud)</a:t>
            </a:r>
            <a:br/>
            <a:endParaRPr lang="et-E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914120" y="274680"/>
            <a:ext cx="99972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4400" b="1" strike="noStrike" spc="-1">
                <a:solidFill>
                  <a:srgbClr val="00637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Teenuse eduindikaatorid</a:t>
            </a:r>
            <a:endParaRPr lang="et-E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1914120" y="1447920"/>
            <a:ext cx="999720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buClr>
                <a:srgbClr val="0F6FC6"/>
              </a:buClr>
              <a:buSzPct val="80000"/>
              <a:buFont typeface="Wingdings 2" charset="2"/>
              <a:buChar char=""/>
            </a:pPr>
            <a:r>
              <a:rPr lang="et-E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Kliendid kasutavad, päevakeskuse täituvus on 65% 2019. aastaks. </a:t>
            </a:r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buClr>
                <a:srgbClr val="0F6FC6"/>
              </a:buClr>
              <a:buSzPct val="80000"/>
              <a:buFont typeface="Wingdings 2" charset="2"/>
              <a:buChar char="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Urvaste kandi eakad on huvi korral leidnud rakendust teenuste pakkumisel (küsitlus).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buClr>
                <a:srgbClr val="0F6FC6"/>
              </a:buClr>
              <a:buSzPct val="80000"/>
              <a:buFont typeface="Wingdings 2" charset="2"/>
              <a:buChar char="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Tänuüritused. 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buClr>
                <a:srgbClr val="0F6FC6"/>
              </a:buClr>
              <a:buSzPct val="80000"/>
              <a:buFont typeface="Wingdings 2" charset="2"/>
              <a:buChar char="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Küsitlused näitavad rahulolu teenuse kvaliteediga (70% rahul või väga rahul).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spcBef>
                <a:spcPts val="601"/>
              </a:spcBef>
            </a:pP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631520" y="365040"/>
            <a:ext cx="9720360" cy="13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t-EE" sz="4400" b="1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Peamised väljakutsed teenuse algatamisel</a:t>
            </a:r>
            <a:endParaRPr lang="et-E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703520" y="1556640"/>
            <a:ext cx="9167040" cy="504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Algselt oli plaan luua päevakeskus peamiselt eakatele, nüüdseks on selgunud, et  vajame teenust erivajadusega inimestele. 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Koguduse juures pastorimajas on olemas ruumid,  võimalus tegutseda nii sees kui välja, võimalus välja arendada ja sisustada erinevad töötoad.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Vajalik on leida töötajad ja kohandada ruumid.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Rahastuse leidmine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Jätkusuutlikkus</a:t>
            </a:r>
            <a:endParaRPr lang="et-E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isu kohatäide 4"/>
          <p:cNvPicPr/>
          <p:nvPr/>
        </p:nvPicPr>
        <p:blipFill>
          <a:blip r:embed="rId2"/>
          <a:stretch/>
        </p:blipFill>
        <p:spPr>
          <a:xfrm rot="16200000">
            <a:off x="3967200" y="-239040"/>
            <a:ext cx="4800240" cy="8175600"/>
          </a:xfrm>
          <a:prstGeom prst="rect">
            <a:avLst/>
          </a:prstGeom>
          <a:ln>
            <a:noFill/>
          </a:ln>
        </p:spPr>
      </p:pic>
      <p:sp>
        <p:nvSpPr>
          <p:cNvPr id="204" name="TextShape 1"/>
          <p:cNvSpPr txBox="1"/>
          <p:nvPr/>
        </p:nvSpPr>
        <p:spPr>
          <a:xfrm>
            <a:off x="2016000" y="469440"/>
            <a:ext cx="8062920" cy="610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t-EE" sz="4300" b="0" strike="noStrike" spc="-1" dirty="0">
                <a:solidFill>
                  <a:srgbClr val="00637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Päevakeskusele antavad ruumid</a:t>
            </a:r>
            <a:endParaRPr lang="et-EE" sz="4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914120" y="1447920"/>
            <a:ext cx="9997200" cy="480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ctr">
              <a:lnSpc>
                <a:spcPct val="100000"/>
              </a:lnSpc>
              <a:spcBef>
                <a:spcPts val="601"/>
              </a:spcBef>
            </a:pPr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  <a:spcBef>
                <a:spcPts val="601"/>
              </a:spcBef>
            </a:pPr>
            <a:endParaRPr lang="et-E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  <a:spcBef>
                <a:spcPts val="601"/>
              </a:spcBef>
            </a:pPr>
            <a:r>
              <a:rPr lang="et-EE" sz="4000" b="1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Täname kuulamast ja </a:t>
            </a:r>
            <a:endParaRPr lang="et-EE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  <a:spcBef>
                <a:spcPts val="601"/>
              </a:spcBef>
            </a:pPr>
            <a:r>
              <a:rPr lang="et-EE" sz="4000" b="1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kaasa mõtlemast!</a:t>
            </a:r>
            <a:endParaRPr lang="et-EE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Content Placeholder 3"/>
          <p:cNvPicPr/>
          <p:nvPr/>
        </p:nvPicPr>
        <p:blipFill>
          <a:blip r:embed="rId2"/>
          <a:stretch/>
        </p:blipFill>
        <p:spPr>
          <a:xfrm>
            <a:off x="7248240" y="171000"/>
            <a:ext cx="4608000" cy="651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3FA8F119-4892-4F62-8AAF-E4F2C535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02" y="2442921"/>
            <a:ext cx="9673297" cy="22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4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AC18AE8E-872D-49AC-A730-202A61475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06" y="1955409"/>
            <a:ext cx="8773056" cy="37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5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D391C57C-7D6E-48A3-923F-A02673270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09" y="1448972"/>
            <a:ext cx="9145985" cy="47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62FD1FAB-209D-4D89-AF46-DE6A94A9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8" y="1692947"/>
            <a:ext cx="9580099" cy="39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0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3E9F0BCE-0169-4C4C-BEE6-363BDCB1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1997613"/>
            <a:ext cx="9762891" cy="30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224360" y="1122480"/>
            <a:ext cx="9142200" cy="23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1523880" y="2493000"/>
            <a:ext cx="9180360" cy="276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t-E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Päevahoiuteenus erivajadusega täiskasvanutele, </a:t>
            </a:r>
            <a:endParaRPr lang="et-E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t-E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kes vajavad kooskäimise võimalust </a:t>
            </a:r>
            <a:endParaRPr lang="et-E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t-EE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ja järelvalvet pereliikmetele/hooldajatele töölkäimise ja puhkamise võimaldamiseks.</a:t>
            </a:r>
            <a:endParaRPr lang="et-E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609480" y="548640"/>
            <a:ext cx="10972080" cy="136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br/>
            <a:r>
              <a:rPr lang="et-EE" sz="6700" b="0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Päevakeskuse loomine</a:t>
            </a:r>
            <a:br/>
            <a:endParaRPr lang="et-EE" sz="6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t-EE" sz="6000" b="1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Teenuse sihtrühmad</a:t>
            </a:r>
            <a:endParaRPr lang="et-EE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523880" y="3602160"/>
            <a:ext cx="9142200" cy="16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t-EE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Erivajadustega täisealised</a:t>
            </a:r>
            <a:endParaRPr lang="et-E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t-EE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Eakad</a:t>
            </a:r>
            <a:endParaRPr lang="et-E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523880" y="620640"/>
            <a:ext cx="9142200" cy="11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t-EE" sz="6000" b="1" strike="noStrike" spc="-1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Väärtuspakkumine</a:t>
            </a:r>
            <a:endParaRPr lang="et-EE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1415520" y="1772640"/>
            <a:ext cx="993672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Pakume erivajadusega inimestele kooskäimise võimalust, turvalist keskkonda ja juhendatud tegevusi nende füüsiliste ja kognitiivsete võimete hoidmiseks ja igapäevatoiminguteks vajalike oskuste arendamiseks.</a:t>
            </a:r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Loome nende pereliikmetele/ hooldajatele võimaluse tööl käia ja puhata.</a:t>
            </a:r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Anname  Urvaste kandi eakatele võimaluse võimetekohaseks eneseteostuseks, osaledes vabatahtlikena päevakeskuse teenuste pakkumises.</a:t>
            </a:r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Kogudus on kohalikule omavalitsusele  partneriks, aidates arendada kogukonnale vajalikke sotsiaalteenuseid (sh. päevahoiuteenus koguduse ruumides).</a:t>
            </a:r>
            <a:endParaRPr lang="et-E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471</Words>
  <Application>Microsoft Office PowerPoint</Application>
  <PresentationFormat>Laiekraan</PresentationFormat>
  <Paragraphs>101</Paragraphs>
  <Slides>19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10</vt:i4>
      </vt:variant>
      <vt:variant>
        <vt:lpstr>Kujundus</vt:lpstr>
      </vt:variant>
      <vt:variant>
        <vt:i4>4</vt:i4>
      </vt:variant>
      <vt:variant>
        <vt:lpstr>Slaidipealkirjad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DejaVu Sans</vt:lpstr>
      <vt:lpstr>Gill Sans MT</vt:lpstr>
      <vt:lpstr>Symbol</vt:lpstr>
      <vt:lpstr>Times New Roman</vt:lpstr>
      <vt:lpstr>Verdana</vt:lpstr>
      <vt:lpstr>Wingdings</vt:lpstr>
      <vt:lpstr>Wingdings 2</vt:lpstr>
      <vt:lpstr>Office Theme</vt:lpstr>
      <vt:lpstr>Office Theme</vt:lpstr>
      <vt:lpstr>Office Theme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Teenuse nimi</dc:title>
  <dc:subject/>
  <dc:creator>Rasmus Pedanik</dc:creator>
  <dc:description/>
  <cp:lastModifiedBy>Kogudus Kogudus</cp:lastModifiedBy>
  <cp:revision>65</cp:revision>
  <dcterms:created xsi:type="dcterms:W3CDTF">2018-04-10T16:16:05Z</dcterms:created>
  <dcterms:modified xsi:type="dcterms:W3CDTF">2018-05-16T05:59:40Z</dcterms:modified>
  <dc:language>et-EE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